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sldIdLst>
    <p:sldId id="256" r:id="rId2"/>
    <p:sldId id="258" r:id="rId3"/>
    <p:sldId id="259" r:id="rId4"/>
    <p:sldId id="267" r:id="rId5"/>
    <p:sldId id="277" r:id="rId6"/>
    <p:sldId id="268" r:id="rId7"/>
    <p:sldId id="260" r:id="rId8"/>
    <p:sldId id="274" r:id="rId9"/>
    <p:sldId id="275" r:id="rId10"/>
    <p:sldId id="262" r:id="rId11"/>
    <p:sldId id="269" r:id="rId12"/>
    <p:sldId id="276" r:id="rId13"/>
    <p:sldId id="270" r:id="rId14"/>
    <p:sldId id="263" r:id="rId15"/>
    <p:sldId id="271" r:id="rId16"/>
    <p:sldId id="264" r:id="rId17"/>
    <p:sldId id="272" r:id="rId18"/>
    <p:sldId id="265" r:id="rId19"/>
    <p:sldId id="273" r:id="rId20"/>
    <p:sldId id="266" r:id="rId21"/>
  </p:sldIdLst>
  <p:sldSz cx="9144000" cy="6858000" type="screen4x3"/>
  <p:notesSz cx="68834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99" autoAdjust="0"/>
  </p:normalViewPr>
  <p:slideViewPr>
    <p:cSldViewPr>
      <p:cViewPr>
        <p:scale>
          <a:sx n="103" d="100"/>
          <a:sy n="103" d="100"/>
        </p:scale>
        <p:origin x="-1854" y="-66"/>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276" y="-120"/>
      </p:cViewPr>
      <p:guideLst>
        <p:guide orient="horz" pos="2910"/>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807" cy="462042"/>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idx="1"/>
          </p:nvPr>
        </p:nvSpPr>
        <p:spPr>
          <a:xfrm>
            <a:off x="3899000" y="0"/>
            <a:ext cx="2982807" cy="462042"/>
          </a:xfrm>
          <a:prstGeom prst="rect">
            <a:avLst/>
          </a:prstGeom>
        </p:spPr>
        <p:txBody>
          <a:bodyPr vert="horz" lIns="92135" tIns="46067" rIns="92135" bIns="46067" rtlCol="0"/>
          <a:lstStyle>
            <a:lvl1pPr algn="r">
              <a:defRPr sz="1200"/>
            </a:lvl1pPr>
          </a:lstStyle>
          <a:p>
            <a:fld id="{FDBA5C16-4293-40D4-A651-6461E0A06D45}" type="datetimeFigureOut">
              <a:rPr lang="en-US" smtClean="0"/>
              <a:pPr/>
              <a:t>11/10/2014</a:t>
            </a:fld>
            <a:endParaRPr lang="en-US"/>
          </a:p>
        </p:txBody>
      </p:sp>
      <p:sp>
        <p:nvSpPr>
          <p:cNvPr id="4" name="Slide Image Placeholder 3"/>
          <p:cNvSpPr>
            <a:spLocks noGrp="1" noRot="1" noChangeAspect="1"/>
          </p:cNvSpPr>
          <p:nvPr>
            <p:ph type="sldImg" idx="2"/>
          </p:nvPr>
        </p:nvSpPr>
        <p:spPr>
          <a:xfrm>
            <a:off x="1133475" y="693738"/>
            <a:ext cx="4616450" cy="3463925"/>
          </a:xfrm>
          <a:prstGeom prst="rect">
            <a:avLst/>
          </a:prstGeom>
          <a:noFill/>
          <a:ln w="12700">
            <a:solidFill>
              <a:prstClr val="black"/>
            </a:solidFill>
          </a:ln>
        </p:spPr>
        <p:txBody>
          <a:bodyPr vert="horz" lIns="92135" tIns="46067" rIns="92135" bIns="46067" rtlCol="0" anchor="ctr"/>
          <a:lstStyle/>
          <a:p>
            <a:endParaRPr lang="en-US"/>
          </a:p>
        </p:txBody>
      </p:sp>
      <p:sp>
        <p:nvSpPr>
          <p:cNvPr id="5" name="Notes Placeholder 4"/>
          <p:cNvSpPr>
            <a:spLocks noGrp="1"/>
          </p:cNvSpPr>
          <p:nvPr>
            <p:ph type="body" sz="quarter" idx="3"/>
          </p:nvPr>
        </p:nvSpPr>
        <p:spPr>
          <a:xfrm>
            <a:off x="688340" y="4389398"/>
            <a:ext cx="5506720" cy="4158377"/>
          </a:xfrm>
          <a:prstGeom prst="rect">
            <a:avLst/>
          </a:prstGeom>
        </p:spPr>
        <p:txBody>
          <a:bodyPr vert="horz" lIns="92135" tIns="46067" rIns="92135" bIns="4606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2982807" cy="462042"/>
          </a:xfrm>
          <a:prstGeom prst="rect">
            <a:avLst/>
          </a:prstGeom>
        </p:spPr>
        <p:txBody>
          <a:bodyPr vert="horz" lIns="92135" tIns="46067" rIns="92135" bIns="46067" rtlCol="0" anchor="b"/>
          <a:lstStyle>
            <a:lvl1pPr algn="l">
              <a:defRPr sz="1200"/>
            </a:lvl1pPr>
          </a:lstStyle>
          <a:p>
            <a:endParaRPr lang="en-US"/>
          </a:p>
        </p:txBody>
      </p:sp>
      <p:sp>
        <p:nvSpPr>
          <p:cNvPr id="7" name="Slide Number Placeholder 6"/>
          <p:cNvSpPr>
            <a:spLocks noGrp="1"/>
          </p:cNvSpPr>
          <p:nvPr>
            <p:ph type="sldNum" sz="quarter" idx="5"/>
          </p:nvPr>
        </p:nvSpPr>
        <p:spPr>
          <a:xfrm>
            <a:off x="3899000" y="8777192"/>
            <a:ext cx="2982807" cy="462042"/>
          </a:xfrm>
          <a:prstGeom prst="rect">
            <a:avLst/>
          </a:prstGeom>
        </p:spPr>
        <p:txBody>
          <a:bodyPr vert="horz" lIns="92135" tIns="46067" rIns="92135" bIns="46067" rtlCol="0" anchor="b"/>
          <a:lstStyle>
            <a:lvl1pPr algn="r">
              <a:defRPr sz="1200"/>
            </a:lvl1pPr>
          </a:lstStyle>
          <a:p>
            <a:fld id="{02609801-2730-4577-8B40-9EEB9393ECAD}" type="slidenum">
              <a:rPr lang="en-US" smtClean="0"/>
              <a:pPr/>
              <a:t>‹#›</a:t>
            </a:fld>
            <a:endParaRPr lang="en-US"/>
          </a:p>
        </p:txBody>
      </p:sp>
    </p:spTree>
    <p:extLst>
      <p:ext uri="{BB962C8B-B14F-4D97-AF65-F5344CB8AC3E}">
        <p14:creationId xmlns:p14="http://schemas.microsoft.com/office/powerpoint/2010/main" val="3064433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2609801-2730-4577-8B40-9EEB9393ECA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02609801-2730-4577-8B40-9EEB9393ECA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02609801-2730-4577-8B40-9EEB9393ECAD}"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609801-2730-4577-8B40-9EEB9393ECA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609801-2730-4577-8B40-9EEB9393ECA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02609801-2730-4577-8B40-9EEB9393ECA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02609801-2730-4577-8B40-9EEB9393ECA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40F22F3-6FBA-4BA8-805D-285E29E812DA}" type="datetimeFigureOut">
              <a:rPr lang="en-US" smtClean="0"/>
              <a:pPr/>
              <a:t>11/10/2014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0FC5657-E0BF-4554-A555-6A4F885742E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0F22F3-6FBA-4BA8-805D-285E29E812DA}"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C5657-E0BF-4554-A555-6A4F885742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0FC5657-E0BF-4554-A555-6A4F885742E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0F22F3-6FBA-4BA8-805D-285E29E812DA}"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40F22F3-6FBA-4BA8-805D-285E29E812DA}"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0FC5657-E0BF-4554-A555-6A4F885742E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40F22F3-6FBA-4BA8-805D-285E29E812DA}" type="datetimeFigureOut">
              <a:rPr lang="en-US" smtClean="0"/>
              <a:pPr/>
              <a:t>11/10/2014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0FC5657-E0BF-4554-A555-6A4F885742E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40F22F3-6FBA-4BA8-805D-285E29E812DA}" type="datetimeFigureOut">
              <a:rPr lang="en-US" smtClean="0"/>
              <a:pPr/>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C5657-E0BF-4554-A555-6A4F885742E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40F22F3-6FBA-4BA8-805D-285E29E812DA}" type="datetimeFigureOut">
              <a:rPr lang="en-US" smtClean="0"/>
              <a:pPr/>
              <a:t>11/10/2014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0FC5657-E0BF-4554-A555-6A4F885742E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0F22F3-6FBA-4BA8-805D-285E29E812DA}" type="datetimeFigureOut">
              <a:rPr lang="en-US" smtClean="0"/>
              <a:pPr/>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0FC5657-E0BF-4554-A555-6A4F885742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40F22F3-6FBA-4BA8-805D-285E29E812DA}" type="datetimeFigureOut">
              <a:rPr lang="en-US" smtClean="0"/>
              <a:pPr/>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0FC5657-E0BF-4554-A555-6A4F885742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0FC5657-E0BF-4554-A555-6A4F885742E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40F22F3-6FBA-4BA8-805D-285E29E812DA}" type="datetimeFigureOut">
              <a:rPr lang="en-US" smtClean="0"/>
              <a:pPr/>
              <a:t>11/10/2014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0FC5657-E0BF-4554-A555-6A4F885742E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40F22F3-6FBA-4BA8-805D-285E29E812DA}" type="datetimeFigureOut">
              <a:rPr lang="en-US" smtClean="0"/>
              <a:pPr/>
              <a:t>11/10/2014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40F22F3-6FBA-4BA8-805D-285E29E812DA}" type="datetimeFigureOut">
              <a:rPr lang="en-US" smtClean="0"/>
              <a:pPr/>
              <a:t>11/10/2014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0FC5657-E0BF-4554-A555-6A4F885742E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is.virginia.gov/cgi-bin/legp604.exe?000+cod+22.1-253.13C1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057400"/>
          </a:xfrm>
        </p:spPr>
        <p:txBody>
          <a:bodyPr>
            <a:normAutofit/>
          </a:bodyPr>
          <a:lstStyle/>
          <a:p>
            <a:r>
              <a:rPr lang="en-US" dirty="0" smtClean="0"/>
              <a:t>House Education Committee Summit</a:t>
            </a:r>
          </a:p>
          <a:p>
            <a:r>
              <a:rPr lang="en-US" dirty="0" smtClean="0"/>
              <a:t>November 11, 2014</a:t>
            </a:r>
          </a:p>
          <a:p>
            <a:endParaRPr lang="en-US" dirty="0" smtClean="0"/>
          </a:p>
          <a:p>
            <a:r>
              <a:rPr lang="en-US" sz="2000" dirty="0" smtClean="0"/>
              <a:t>Jennie O’Holleran, Deputy Secretary of Education</a:t>
            </a:r>
          </a:p>
          <a:p>
            <a:endParaRPr lang="en-US" dirty="0"/>
          </a:p>
        </p:txBody>
      </p:sp>
      <p:sp>
        <p:nvSpPr>
          <p:cNvPr id="2" name="Title 1"/>
          <p:cNvSpPr>
            <a:spLocks noGrp="1"/>
          </p:cNvSpPr>
          <p:nvPr>
            <p:ph type="ctrTitle"/>
          </p:nvPr>
        </p:nvSpPr>
        <p:spPr/>
        <p:txBody>
          <a:bodyPr>
            <a:normAutofit fontScale="90000"/>
          </a:bodyPr>
          <a:lstStyle/>
          <a:p>
            <a:r>
              <a:rPr lang="en-US" dirty="0" smtClean="0"/>
              <a:t>Update: Interim Work of the Standards of Learning Innovation Committee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62000"/>
          </a:xfrm>
        </p:spPr>
        <p:txBody>
          <a:bodyPr>
            <a:normAutofit/>
          </a:bodyPr>
          <a:lstStyle/>
          <a:p>
            <a:r>
              <a:rPr lang="en-US" dirty="0" smtClean="0"/>
              <a:t>Statement of Principle I</a:t>
            </a:r>
            <a:endParaRPr lang="en-US" dirty="0"/>
          </a:p>
        </p:txBody>
      </p:sp>
      <p:sp>
        <p:nvSpPr>
          <p:cNvPr id="3" name="Content Placeholder 2"/>
          <p:cNvSpPr>
            <a:spLocks noGrp="1"/>
          </p:cNvSpPr>
          <p:nvPr>
            <p:ph sz="quarter" idx="1"/>
          </p:nvPr>
        </p:nvSpPr>
        <p:spPr/>
        <p:txBody>
          <a:bodyPr/>
          <a:lstStyle/>
          <a:p>
            <a:pPr lvl="0">
              <a:buNone/>
            </a:pPr>
            <a:r>
              <a:rPr lang="en-US" b="1" dirty="0" smtClean="0"/>
              <a:t>   </a:t>
            </a:r>
          </a:p>
          <a:p>
            <a:pPr lvl="0">
              <a:buNone/>
            </a:pPr>
            <a:endParaRPr lang="en-US" b="1" dirty="0" smtClean="0"/>
          </a:p>
          <a:p>
            <a:pPr lvl="0" algn="ctr">
              <a:buNone/>
            </a:pPr>
            <a:r>
              <a:rPr lang="en-US" b="1" dirty="0" smtClean="0"/>
              <a:t>The state accountability system should acknowledge the progress of schools toward meeting the accreditation benchmarks and should recognize individual student growth.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a:xfrm>
            <a:off x="301752" y="1600200"/>
            <a:ext cx="8503920" cy="4648200"/>
          </a:xfrm>
        </p:spPr>
        <p:txBody>
          <a:bodyPr>
            <a:normAutofit fontScale="92500" lnSpcReduction="10000"/>
          </a:bodyPr>
          <a:lstStyle/>
          <a:p>
            <a:pPr marL="274320" lvl="1">
              <a:buClr>
                <a:schemeClr val="accent1"/>
              </a:buClr>
              <a:buSzPct val="85000"/>
              <a:buNone/>
            </a:pPr>
            <a:r>
              <a:rPr lang="en-US" sz="2500" dirty="0" smtClean="0">
                <a:solidFill>
                  <a:schemeClr val="tx1"/>
                </a:solidFill>
              </a:rPr>
              <a:t>1. </a:t>
            </a:r>
            <a:r>
              <a:rPr lang="en-US" dirty="0" smtClean="0">
                <a:solidFill>
                  <a:schemeClr val="tx1"/>
                </a:solidFill>
              </a:rPr>
              <a:t>Recommend that the Board of Education and the General Assembly revise the Standards of Accreditation to add accreditation ratings which recognize the progress of schools that do not meet the accreditation benchmarks but have significantly improved their pass rates and which recognize schools that did not meet accreditation benchmarks but have demonstrated significant growth for the majority of students. For example, schools that have not met the 70% or 75% pass rate benchmark required for full accreditation but have demonstrated significant improvement in their pass rates might be rated as “provisionally accredited— significant progress demonstrated.” Schools that have not improved their overall pass rates but have demonstrated growth on the statewide reading and/or mathematics tests for a majority of their students might receive a rating of: “provisionally accredited—significant student growth.” The Board of Education should develop guidelines to ensure clarity and consistency.</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p:txBody>
          <a:bodyPr>
            <a:normAutofit fontScale="25000" lnSpcReduction="20000"/>
          </a:bodyPr>
          <a:lstStyle/>
          <a:p>
            <a:pPr marL="274320" lvl="1">
              <a:buClr>
                <a:schemeClr val="accent1"/>
              </a:buClr>
              <a:buSzPct val="85000"/>
              <a:buNone/>
            </a:pPr>
            <a:r>
              <a:rPr lang="en-US" sz="7600" dirty="0" smtClean="0">
                <a:solidFill>
                  <a:schemeClr val="tx1"/>
                </a:solidFill>
              </a:rPr>
              <a:t>2. Recommend that the General Assembly and the Board of Education add to the Standards of Accreditation an appeals process for schools that are 1) not fully accredited, 2) do not demonstrate significant improvement in their pass rates, and 3) do not demonstrate significant growth on the state assessments for their students. Such an appeals process would allow schools that do not achieve one of these three ratings but meet other criteria as defined by the Board of Education to appeal their rating. The Board of Education should develop guidelines on eligible schools and acceptable evidence</a:t>
            </a:r>
            <a:r>
              <a:rPr lang="en-US" sz="7600" dirty="0" smtClean="0"/>
              <a:t>.  </a:t>
            </a:r>
          </a:p>
          <a:p>
            <a:pPr>
              <a:buNone/>
            </a:pPr>
            <a:endParaRPr lang="en-US" sz="7600" dirty="0" smtClean="0"/>
          </a:p>
          <a:p>
            <a:pPr marL="274320" lvl="1">
              <a:buClr>
                <a:schemeClr val="accent1"/>
              </a:buClr>
              <a:buSzPct val="85000"/>
              <a:buNone/>
            </a:pPr>
            <a:r>
              <a:rPr lang="en-US" sz="7600" dirty="0" smtClean="0">
                <a:solidFill>
                  <a:schemeClr val="tx1"/>
                </a:solidFill>
              </a:rPr>
              <a:t>3. Recommend that Board of Education and the General Assembly revise the Standards of Accreditation to provide flexibility in how often schools are accredited. Schools might be accredited annually, every three years, or every five years based on their past accreditation status. Schools that do not achieve full accreditation would be permitted to request that their accreditation rating be recalculated the following year.   Pass rates on the state-mandated tests would continue to be posted annually on the School Performance Report Card</a:t>
            </a:r>
            <a:r>
              <a:rPr lang="en-US" sz="3800" dirty="0" smtClean="0">
                <a:solidFill>
                  <a:schemeClr val="tx1"/>
                </a:solidFill>
              </a:rPr>
              <a:t>.  </a:t>
            </a:r>
            <a:endParaRPr lang="en-US" sz="3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endParaRPr lang="en-US" sz="2800" dirty="0" smtClean="0"/>
          </a:p>
          <a:p>
            <a:pPr>
              <a:buNone/>
            </a:pPr>
            <a:r>
              <a:rPr lang="en-US" sz="2600" dirty="0" smtClean="0"/>
              <a:t>4. Recommend that the Governor and the General Assembly support funding to provide students with opportunities for on demand testing, additional opportunities for retests, and additional opportunities to demonstrate growth from the beginning of the school year to the end. This effort may include continued movement toward a Computer Adaptive Testing (CAT) format.  </a:t>
            </a:r>
          </a:p>
          <a:p>
            <a:endParaRPr lang="en-US" sz="2600" dirty="0" smtClean="0"/>
          </a:p>
          <a:p>
            <a:pPr marL="274320" lvl="1">
              <a:buClr>
                <a:schemeClr val="accent1"/>
              </a:buClr>
              <a:buSzPct val="85000"/>
              <a:buNone/>
            </a:pPr>
            <a:r>
              <a:rPr lang="en-US" sz="2600" dirty="0" smtClean="0">
                <a:solidFill>
                  <a:schemeClr val="tx1"/>
                </a:solidFill>
              </a:rPr>
              <a:t>5. Recommend that the Governor and the General Assembly support funding to provide opportunities for students in elementary and middle school levels who have failed an SOL test but came close to meeting the benchmark, to retake the test during the same test administration. Such opportunities would be provided as an option for students and parents; students would not be required to retake a failed test.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62000"/>
          </a:xfrm>
        </p:spPr>
        <p:txBody>
          <a:bodyPr>
            <a:normAutofit/>
          </a:bodyPr>
          <a:lstStyle/>
          <a:p>
            <a:r>
              <a:rPr lang="en-US" dirty="0" smtClean="0"/>
              <a:t>Statement of Principle II</a:t>
            </a:r>
            <a:endParaRPr lang="en-US" dirty="0"/>
          </a:p>
        </p:txBody>
      </p:sp>
      <p:sp>
        <p:nvSpPr>
          <p:cNvPr id="3" name="Content Placeholder 2"/>
          <p:cNvSpPr>
            <a:spLocks noGrp="1"/>
          </p:cNvSpPr>
          <p:nvPr>
            <p:ph sz="quarter" idx="1"/>
          </p:nvPr>
        </p:nvSpPr>
        <p:spPr/>
        <p:txBody>
          <a:bodyPr/>
          <a:lstStyle/>
          <a:p>
            <a:pPr lvl="0" algn="ctr">
              <a:buNone/>
            </a:pPr>
            <a:endParaRPr lang="en-US" b="1" dirty="0" smtClean="0"/>
          </a:p>
          <a:p>
            <a:pPr lvl="0" algn="ctr">
              <a:buNone/>
            </a:pPr>
            <a:r>
              <a:rPr lang="en-US" b="1" dirty="0" smtClean="0"/>
              <a:t>Alternative opportunities for students to demonstrate college and career readiness in order to meet graduation requirements should be provided.  Doing so will foster innovation and creativity in the classroom and better align students’ skills with workforce needs.</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sz="2900" dirty="0" smtClean="0"/>
              <a:t>6. Recommend that the Governor and the General Assembly support legislation and funding to provide incentives for local school divisions to 1) identify alternative ways for students to accrue standard credits outside of the traditional seat time requirements and 2) to identify additional opportunities to earn verified credits beyond passing an end-of-course SOL test or a board-approved substitute test. </a:t>
            </a:r>
          </a:p>
          <a:p>
            <a:pPr>
              <a:buNone/>
            </a:pPr>
            <a:r>
              <a:rPr lang="en-US" sz="2800" dirty="0" smtClean="0"/>
              <a:t> </a:t>
            </a:r>
          </a:p>
          <a:p>
            <a:pPr>
              <a:buNone/>
            </a:pPr>
            <a:r>
              <a:rPr lang="en-US" sz="2800" dirty="0" smtClean="0"/>
              <a:t>7. Recommend that the Board of Education expand the availability of locally awarded verified credits to students in subjects where SOL tests are not mandated by federal requirements.  School divisions would be permitted to award verified credits to any student who has demonstrated proficiency in the content through an alternative assessment.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62000"/>
          </a:xfrm>
        </p:spPr>
        <p:txBody>
          <a:bodyPr>
            <a:normAutofit/>
          </a:bodyPr>
          <a:lstStyle/>
          <a:p>
            <a:r>
              <a:rPr lang="en-US" dirty="0" smtClean="0"/>
              <a:t>Statement of Principle III</a:t>
            </a:r>
            <a:endParaRPr lang="en-US" dirty="0"/>
          </a:p>
        </p:txBody>
      </p:sp>
      <p:sp>
        <p:nvSpPr>
          <p:cNvPr id="3" name="Content Placeholder 2"/>
          <p:cNvSpPr>
            <a:spLocks noGrp="1"/>
          </p:cNvSpPr>
          <p:nvPr>
            <p:ph sz="quarter" idx="1"/>
          </p:nvPr>
        </p:nvSpPr>
        <p:spPr/>
        <p:txBody>
          <a:bodyPr/>
          <a:lstStyle/>
          <a:p>
            <a:pPr lvl="0" algn="ctr">
              <a:buNone/>
            </a:pPr>
            <a:endParaRPr lang="en-US" b="1" dirty="0" smtClean="0"/>
          </a:p>
          <a:p>
            <a:pPr lvl="0" algn="ctr">
              <a:buNone/>
            </a:pPr>
            <a:r>
              <a:rPr lang="en-US" b="1" dirty="0" smtClean="0"/>
              <a:t>As the Standards of Learning are revised, they should reflect the nature and complexity of the knowledge and skills needed for students to participate in the global community.  The implementation timeline should allow sufficient time for the incorporation of new content and skills into the curriculum before their inclusion in the state tests used for accountability.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sz="2900" dirty="0" smtClean="0"/>
              <a:t>8. Recommend that revisions to the Standards of Learning give attention to the skills deemed important for success in college, career, and citizenship. Such a focus suggests that content standards will be fewer and deeper and will reflect increased emphasis on essential skills in areas such as communication, problem solving, and critical and creative thinking at the high levels needed for success beyond school. The revision process for the Standards of Learning should also include opportunities for input from business, institutes of higher education, and citizens to ensure that the revised standards include the knowledge and skills that are most important and relevant to students' future success. </a:t>
            </a:r>
          </a:p>
          <a:p>
            <a:pPr>
              <a:buNone/>
            </a:pPr>
            <a:endParaRPr lang="en-US" sz="2900" dirty="0" smtClean="0"/>
          </a:p>
          <a:p>
            <a:pPr>
              <a:buNone/>
            </a:pPr>
            <a:r>
              <a:rPr lang="en-US" sz="2900" dirty="0" smtClean="0"/>
              <a:t>9. Recommend that the Standards of Learning revision schedule be structured so that school divisions have sufficient time to incorporate new content and skills into the curriculum before it is included on the state assessments. </a:t>
            </a:r>
          </a:p>
          <a:p>
            <a:pPr>
              <a:buNone/>
            </a:pPr>
            <a:endParaRPr lang="en-US" sz="2900" dirty="0" smtClean="0"/>
          </a:p>
          <a:p>
            <a:pPr>
              <a:buNone/>
            </a:pPr>
            <a:r>
              <a:rPr lang="en-US" sz="2900" dirty="0" smtClean="0"/>
              <a:t>10. Recommend that the Board of Education and the Department of Education consider the inclusion of interdisciplinary assessments as new tests measuring the revised Standards of Learning are developed.</a:t>
            </a:r>
            <a:r>
              <a:rPr lang="en-US" sz="2900" i="1" dirty="0" smtClean="0"/>
              <a:t> </a:t>
            </a:r>
            <a:endParaRPr lang="en-US" sz="2900"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62000"/>
          </a:xfrm>
        </p:spPr>
        <p:txBody>
          <a:bodyPr>
            <a:normAutofit/>
          </a:bodyPr>
          <a:lstStyle/>
          <a:p>
            <a:r>
              <a:rPr lang="en-US" dirty="0" smtClean="0"/>
              <a:t>Statement of Principle IV</a:t>
            </a:r>
            <a:endParaRPr lang="en-US" dirty="0"/>
          </a:p>
        </p:txBody>
      </p:sp>
      <p:sp>
        <p:nvSpPr>
          <p:cNvPr id="3" name="Content Placeholder 2"/>
          <p:cNvSpPr>
            <a:spLocks noGrp="1"/>
          </p:cNvSpPr>
          <p:nvPr>
            <p:ph sz="quarter" idx="1"/>
          </p:nvPr>
        </p:nvSpPr>
        <p:spPr/>
        <p:txBody>
          <a:bodyPr/>
          <a:lstStyle/>
          <a:p>
            <a:pPr algn="ctr">
              <a:buNone/>
            </a:pPr>
            <a:endParaRPr lang="en-US" b="1" dirty="0" smtClean="0"/>
          </a:p>
          <a:p>
            <a:pPr algn="ctr">
              <a:buNone/>
            </a:pPr>
            <a:endParaRPr lang="en-US" b="1" dirty="0" smtClean="0"/>
          </a:p>
          <a:p>
            <a:pPr algn="ctr">
              <a:buNone/>
            </a:pPr>
            <a:r>
              <a:rPr lang="en-US" b="1" dirty="0" smtClean="0"/>
              <a:t>The state accountability system should allow for a balance between alternative assessments and the existing assessments that comprise the state assessment system, allowing for flexibility within school districts.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Recommendations</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11. Recommend that the Governor and General Assembly support funding for initiatives at the local level that demonstrate the use of effective authentic alternative measures of student growth and achievement. Funding should be included for professional development and for increased capacity at the Virginia Department of Education in order to provide technical assistance to local school divisions and should provide opportunities for collaboration between local school divisions and Virginia’s institutes of higher education. </a:t>
            </a:r>
          </a:p>
          <a:p>
            <a:endParaRPr lang="en-US" dirty="0" smtClean="0"/>
          </a:p>
          <a:p>
            <a:pPr>
              <a:buNone/>
            </a:pPr>
            <a:r>
              <a:rPr lang="en-US" dirty="0" smtClean="0"/>
              <a:t>12. Recommend that the Board of Education and the Department of Education identify and disseminate best practices in the use of authentic alternative assessments by local school divisions.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Committee’s Legislative Charge</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a:t>
            </a:r>
          </a:p>
          <a:p>
            <a:pPr>
              <a:buNone/>
            </a:pPr>
            <a:r>
              <a:rPr lang="en-US" sz="2800" dirty="0" smtClean="0"/>
              <a:t>§ </a:t>
            </a:r>
            <a:r>
              <a:rPr lang="en-US" sz="2800" b="1" dirty="0" smtClean="0">
                <a:hlinkClick r:id="rId3"/>
              </a:rPr>
              <a:t>22.1-253.13:10</a:t>
            </a:r>
            <a:r>
              <a:rPr lang="en-US" sz="2800" dirty="0" smtClean="0"/>
              <a:t>. Standards of Learning Innovation Committee.</a:t>
            </a:r>
          </a:p>
          <a:p>
            <a:pPr>
              <a:buNone/>
            </a:pPr>
            <a:endParaRPr lang="en-US" dirty="0" smtClean="0"/>
          </a:p>
          <a:p>
            <a:pPr>
              <a:buNone/>
            </a:pPr>
            <a:r>
              <a:rPr lang="en-US" dirty="0" smtClean="0"/>
              <a:t>	The Committee, under the direction of the Secretary, shall periodically make recommendations to the Board of Education and the General Assembly on (a) the Standards of Learning assessments, (b) authentic individual student growth measures, (c) alignment between the Standards of Learning and assessments and the School Performance Report Card, and (d) ideas on innovative teaching in the classroom.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sz="quarter" idx="1"/>
          </p:nvPr>
        </p:nvSpPr>
        <p:spPr/>
        <p:txBody>
          <a:bodyPr/>
          <a:lstStyle/>
          <a:p>
            <a:r>
              <a:rPr lang="en-US" dirty="0" smtClean="0"/>
              <a:t>Bigger Picture</a:t>
            </a:r>
          </a:p>
          <a:p>
            <a:endParaRPr lang="en-US" dirty="0" smtClean="0"/>
          </a:p>
          <a:p>
            <a:r>
              <a:rPr lang="en-US" dirty="0" smtClean="0"/>
              <a:t>Accountability 2.0</a:t>
            </a:r>
          </a:p>
          <a:p>
            <a:endParaRPr lang="en-US" dirty="0" smtClean="0"/>
          </a:p>
          <a:p>
            <a:r>
              <a:rPr lang="en-US" dirty="0" smtClean="0"/>
              <a:t>Possible topics:</a:t>
            </a:r>
          </a:p>
          <a:p>
            <a:pPr lvl="1"/>
            <a:r>
              <a:rPr lang="en-US" dirty="0" smtClean="0"/>
              <a:t>Access to “real time” results for teachers, students and parents</a:t>
            </a:r>
          </a:p>
          <a:p>
            <a:pPr lvl="1"/>
            <a:r>
              <a:rPr lang="en-US" dirty="0" smtClean="0"/>
              <a:t>Partial credit for technology-enhanced items</a:t>
            </a:r>
          </a:p>
          <a:p>
            <a:pPr lvl="1"/>
            <a:r>
              <a:rPr lang="en-US" dirty="0" smtClean="0"/>
              <a:t>English Language Learners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Membership</a:t>
            </a:r>
            <a:endParaRPr lang="en-US" dirty="0"/>
          </a:p>
        </p:txBody>
      </p:sp>
      <p:sp>
        <p:nvSpPr>
          <p:cNvPr id="3" name="Content Placeholder 2"/>
          <p:cNvSpPr>
            <a:spLocks noGrp="1"/>
          </p:cNvSpPr>
          <p:nvPr>
            <p:ph sz="quarter" idx="1"/>
          </p:nvPr>
        </p:nvSpPr>
        <p:spPr>
          <a:xfrm>
            <a:off x="533400" y="1600200"/>
            <a:ext cx="8229600" cy="4953000"/>
          </a:xfrm>
        </p:spPr>
        <p:txBody>
          <a:bodyPr>
            <a:normAutofit fontScale="47500" lnSpcReduction="20000"/>
          </a:bodyPr>
          <a:lstStyle/>
          <a:p>
            <a:r>
              <a:rPr lang="en-US" sz="4200" dirty="0" smtClean="0"/>
              <a:t>Grace Chung Becker of Fairfax, Parent, Fairfax County Public Schools</a:t>
            </a:r>
          </a:p>
          <a:p>
            <a:r>
              <a:rPr lang="en-US" sz="4200" dirty="0" smtClean="0"/>
              <a:t>Dr. Shawnrell Blackwell of Chester, Director of School Improvement, Petersburg City Public Schools</a:t>
            </a:r>
          </a:p>
          <a:p>
            <a:r>
              <a:rPr lang="en-US" sz="4200" dirty="0" smtClean="0"/>
              <a:t>Kelly Booz of Alexandria, Member, City of Alexandria School Board</a:t>
            </a:r>
          </a:p>
          <a:p>
            <a:r>
              <a:rPr lang="en-US" sz="4200" dirty="0" smtClean="0"/>
              <a:t>Jeffrey Bourne of Richmond, Member, Richmond City School Board</a:t>
            </a:r>
          </a:p>
          <a:p>
            <a:r>
              <a:rPr lang="en-US" sz="4200" dirty="0" smtClean="0"/>
              <a:t>Susanna Burgos of Newport News, Teacher, Newport News Public Schools</a:t>
            </a:r>
          </a:p>
          <a:p>
            <a:r>
              <a:rPr lang="en-US" sz="4200" dirty="0" smtClean="0"/>
              <a:t>Terri Breeden of Loudoun, Assistant Superintendent, Loudoun County Public Schools</a:t>
            </a:r>
          </a:p>
          <a:p>
            <a:r>
              <a:rPr lang="en-US" sz="4200" dirty="0" smtClean="0"/>
              <a:t>Dabney Carr of Richmond, Partner at Troutman Sanders Law Firm</a:t>
            </a:r>
          </a:p>
          <a:p>
            <a:r>
              <a:rPr lang="en-US" sz="4200" dirty="0" smtClean="0"/>
              <a:t>Dr. Jared Cotton of Henry County, Superintendent, Henry County Public Schools</a:t>
            </a:r>
          </a:p>
          <a:p>
            <a:r>
              <a:rPr lang="en-US" sz="4200" dirty="0" smtClean="0"/>
              <a:t>Karen Cross of Washington County, Teacher, Bristol Public Schools</a:t>
            </a:r>
          </a:p>
          <a:p>
            <a:r>
              <a:rPr lang="en-US" sz="4200" dirty="0" smtClean="0"/>
              <a:t>Dr. Kim Dockery of Fairfax, Assistant Superintendent of Special Services, Fairfax County Public Schools</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Committee Membership, Cont.</a:t>
            </a:r>
            <a:endParaRPr lang="en-US" dirty="0"/>
          </a:p>
        </p:txBody>
      </p:sp>
      <p:sp>
        <p:nvSpPr>
          <p:cNvPr id="3" name="Content Placeholder 2"/>
          <p:cNvSpPr>
            <a:spLocks noGrp="1"/>
          </p:cNvSpPr>
          <p:nvPr>
            <p:ph sz="quarter" idx="1"/>
          </p:nvPr>
        </p:nvSpPr>
        <p:spPr>
          <a:xfrm>
            <a:off x="457200" y="1447800"/>
            <a:ext cx="8229600" cy="5105400"/>
          </a:xfrm>
        </p:spPr>
        <p:txBody>
          <a:bodyPr>
            <a:noAutofit/>
          </a:bodyPr>
          <a:lstStyle/>
          <a:p>
            <a:r>
              <a:rPr lang="en-US" sz="1800" dirty="0" smtClean="0"/>
              <a:t>Veronica Donahue of Essex, Teacher, Essex County Public Schools</a:t>
            </a:r>
          </a:p>
          <a:p>
            <a:r>
              <a:rPr lang="en-US" sz="1800" dirty="0" smtClean="0"/>
              <a:t>Dr. Jenny Sue Flannagan of Virginia Beach, President-elect, Virginia Association of Science Teachers</a:t>
            </a:r>
          </a:p>
          <a:p>
            <a:r>
              <a:rPr lang="en-US" sz="1800" dirty="0" smtClean="0"/>
              <a:t>Deborah Frazier of Spotsylvania, Principal, Spotsylvania County Public Schools</a:t>
            </a:r>
          </a:p>
          <a:p>
            <a:r>
              <a:rPr lang="en-US" sz="1800" dirty="0" smtClean="0"/>
              <a:t>Sarah Gross of Richmond, Parent, Richmond City Public Schools</a:t>
            </a:r>
          </a:p>
          <a:p>
            <a:r>
              <a:rPr lang="en-US" sz="1800" dirty="0" smtClean="0"/>
              <a:t>Meg Gruber of Prince William, Teacher, Prince William County Public Schools</a:t>
            </a:r>
          </a:p>
          <a:p>
            <a:r>
              <a:rPr lang="en-US" sz="1800" dirty="0" smtClean="0"/>
              <a:t>Dr. Roger Hathaway of Norfolk, Head of Education, NASA Langley Research Center</a:t>
            </a:r>
          </a:p>
          <a:p>
            <a:r>
              <a:rPr lang="en-US" sz="1800" dirty="0" smtClean="0"/>
              <a:t>Lillie Jessie of Woodbridge, Member, Prince William County School Board</a:t>
            </a:r>
          </a:p>
          <a:p>
            <a:r>
              <a:rPr lang="en-US" sz="1800" dirty="0" smtClean="0"/>
              <a:t>Dr. Tarannum Lateef of Manassas, Parent, Prince William County Public Schools</a:t>
            </a:r>
          </a:p>
          <a:p>
            <a:r>
              <a:rPr lang="en-US" sz="1800" dirty="0" smtClean="0"/>
              <a:t>Dr. Susan Magliaro of Blacksburg, Director of VT-STEM, Virginia Polytechnic Institute and State University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Membership, Cont.</a:t>
            </a:r>
            <a:endParaRPr lang="en-US" dirty="0"/>
          </a:p>
        </p:txBody>
      </p:sp>
      <p:sp>
        <p:nvSpPr>
          <p:cNvPr id="3" name="Content Placeholder 2"/>
          <p:cNvSpPr>
            <a:spLocks noGrp="1"/>
          </p:cNvSpPr>
          <p:nvPr>
            <p:ph sz="quarter" idx="1"/>
          </p:nvPr>
        </p:nvSpPr>
        <p:spPr/>
        <p:txBody>
          <a:bodyPr>
            <a:normAutofit fontScale="47500" lnSpcReduction="20000"/>
          </a:bodyPr>
          <a:lstStyle/>
          <a:p>
            <a:r>
              <a:rPr lang="en-US" sz="4000" dirty="0" smtClean="0"/>
              <a:t>Dr. Brian Matney of Virginia Beach, Principal, Virginia Beach City Public Schools</a:t>
            </a:r>
            <a:endParaRPr lang="en-US" sz="3800" dirty="0" smtClean="0"/>
          </a:p>
          <a:p>
            <a:r>
              <a:rPr lang="en-US" sz="3800" dirty="0" smtClean="0"/>
              <a:t>Laurie McCullough of Charlottesville, Director, Virginia Association for Supervision and Curriculum Development</a:t>
            </a:r>
          </a:p>
          <a:p>
            <a:r>
              <a:rPr lang="en-US" sz="3800" dirty="0" smtClean="0"/>
              <a:t>Dr. Stewart Roberson of Mechanicsville, Chairman, Moseley Architects</a:t>
            </a:r>
          </a:p>
          <a:p>
            <a:r>
              <a:rPr lang="en-US" sz="3800" dirty="0" smtClean="0"/>
              <a:t>Dr. Alan Seibert of Salem, Superintendent, Salem Public Schools</a:t>
            </a:r>
          </a:p>
          <a:p>
            <a:r>
              <a:rPr lang="en-US" sz="3800" dirty="0" smtClean="0"/>
              <a:t>Karen Thomsen of Bridgewater, Principal, Rockingham County Public Schools</a:t>
            </a:r>
          </a:p>
          <a:p>
            <a:r>
              <a:rPr lang="en-US" sz="3800" dirty="0" smtClean="0"/>
              <a:t>Dr. Christine Walther-Thomas of Midlothian, Professor and Dean, Virginia Commonwealth University School of Education</a:t>
            </a:r>
          </a:p>
          <a:p>
            <a:r>
              <a:rPr lang="en-US" sz="3800" dirty="0" err="1" smtClean="0"/>
              <a:t>Jeion</a:t>
            </a:r>
            <a:r>
              <a:rPr lang="en-US" sz="3800" dirty="0" smtClean="0"/>
              <a:t> Ward of Hampton, retired teacher, Hampton City Public Schools</a:t>
            </a:r>
          </a:p>
          <a:p>
            <a:r>
              <a:rPr lang="en-US" sz="3800" dirty="0" smtClean="0"/>
              <a:t>Dr. William White of Williamsburg, Vice President, Colonial Williamsburg Foundation</a:t>
            </a:r>
          </a:p>
          <a:p>
            <a:r>
              <a:rPr lang="en-US" sz="3800" dirty="0" smtClean="0"/>
              <a:t>Wade Whitehead of Roanoke, Teacher, Roanoke City Public Schools</a:t>
            </a:r>
          </a:p>
          <a:p>
            <a:r>
              <a:rPr lang="en-US" sz="3800" dirty="0" smtClean="0"/>
              <a:t>Benjamin Williams of Roanoke, Director of Testing, Roanoke County Public Schools</a:t>
            </a:r>
          </a:p>
          <a:p>
            <a:r>
              <a:rPr lang="en-US" sz="3800" dirty="0" smtClean="0"/>
              <a:t>Sanford Williams of Manassas, Member, Manassas City School Board</a:t>
            </a:r>
          </a:p>
          <a:p>
            <a:r>
              <a:rPr lang="en-US" sz="3800" dirty="0" smtClean="0"/>
              <a:t>Renee Zando of Henrico, Guidance Counselor, Henrico County Public Schools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Committee Membership, Cont.</a:t>
            </a:r>
            <a:endParaRPr lang="en-US" dirty="0"/>
          </a:p>
        </p:txBody>
      </p:sp>
      <p:sp>
        <p:nvSpPr>
          <p:cNvPr id="3" name="Content Placeholder 2"/>
          <p:cNvSpPr>
            <a:spLocks noGrp="1"/>
          </p:cNvSpPr>
          <p:nvPr>
            <p:ph sz="quarter" idx="1"/>
          </p:nvPr>
        </p:nvSpPr>
        <p:spPr>
          <a:xfrm>
            <a:off x="381000" y="1295400"/>
            <a:ext cx="8229600" cy="5257800"/>
          </a:xfrm>
        </p:spPr>
        <p:txBody>
          <a:bodyPr>
            <a:normAutofit fontScale="77500" lnSpcReduction="20000"/>
          </a:bodyPr>
          <a:lstStyle/>
          <a:p>
            <a:pPr>
              <a:buNone/>
            </a:pPr>
            <a:r>
              <a:rPr lang="en-US" dirty="0" smtClean="0"/>
              <a:t> </a:t>
            </a:r>
          </a:p>
          <a:p>
            <a:pPr>
              <a:buNone/>
            </a:pPr>
            <a:r>
              <a:rPr lang="en-US" b="1" dirty="0" smtClean="0"/>
              <a:t>Members of the Virginia House of Delegates:</a:t>
            </a:r>
            <a:endParaRPr lang="en-US" dirty="0" smtClean="0"/>
          </a:p>
          <a:p>
            <a:r>
              <a:rPr lang="en-US" dirty="0" smtClean="0"/>
              <a:t>Delegate Thomas A. Greason</a:t>
            </a:r>
          </a:p>
          <a:p>
            <a:r>
              <a:rPr lang="en-US" dirty="0" smtClean="0"/>
              <a:t>Delegate Rob Krupicka</a:t>
            </a:r>
          </a:p>
          <a:p>
            <a:r>
              <a:rPr lang="en-US" dirty="0" smtClean="0"/>
              <a:t>Delegate Jim LeMunyon</a:t>
            </a:r>
          </a:p>
          <a:p>
            <a:r>
              <a:rPr lang="en-US" dirty="0" smtClean="0"/>
              <a:t>Delegate Roxann Robinson</a:t>
            </a:r>
          </a:p>
          <a:p>
            <a:endParaRPr lang="en-US" dirty="0" smtClean="0"/>
          </a:p>
          <a:p>
            <a:pPr>
              <a:buNone/>
            </a:pPr>
            <a:r>
              <a:rPr lang="en-US" b="1" dirty="0" smtClean="0"/>
              <a:t>Members of the Senate of Virginia:</a:t>
            </a:r>
            <a:endParaRPr lang="en-US" dirty="0" smtClean="0"/>
          </a:p>
          <a:p>
            <a:r>
              <a:rPr lang="en-US" dirty="0" smtClean="0"/>
              <a:t>Senator </a:t>
            </a:r>
            <a:r>
              <a:rPr lang="en-US" dirty="0" err="1" smtClean="0"/>
              <a:t>Creigh</a:t>
            </a:r>
            <a:r>
              <a:rPr lang="en-US" dirty="0" smtClean="0"/>
              <a:t> Deeds</a:t>
            </a:r>
          </a:p>
          <a:p>
            <a:r>
              <a:rPr lang="en-US" dirty="0" smtClean="0"/>
              <a:t>Senator John Miller</a:t>
            </a:r>
          </a:p>
          <a:p>
            <a:endParaRPr lang="en-US" dirty="0" smtClean="0"/>
          </a:p>
          <a:p>
            <a:pPr>
              <a:buNone/>
            </a:pPr>
            <a:r>
              <a:rPr lang="en-US" b="1" dirty="0" smtClean="0"/>
              <a:t>Ex Officio Members:</a:t>
            </a:r>
          </a:p>
          <a:p>
            <a:r>
              <a:rPr lang="en-US" dirty="0" smtClean="0"/>
              <a:t>Dr. Steven Staples, Superintendent of Public Instruction</a:t>
            </a:r>
          </a:p>
          <a:p>
            <a:r>
              <a:rPr lang="en-US" dirty="0" smtClean="0"/>
              <a:t>Christian Braunlich, President of the Board of Education</a:t>
            </a:r>
          </a:p>
          <a:p>
            <a:r>
              <a:rPr lang="en-US" dirty="0" smtClean="0"/>
              <a:t>Anne Holton, Secretary of Education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Committee Structure</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Chair: Stewart Roberson, Chairman of Moseley Architects and former Superintendent of Hanover County Schools</a:t>
            </a:r>
          </a:p>
          <a:p>
            <a:r>
              <a:rPr lang="en-US" dirty="0" smtClean="0"/>
              <a:t>Subcommittee Chairs</a:t>
            </a:r>
          </a:p>
          <a:p>
            <a:pPr lvl="1"/>
            <a:r>
              <a:rPr lang="en-US" dirty="0" smtClean="0"/>
              <a:t>Secondary: Alan Seibert, Superintendent, Salem Schools</a:t>
            </a:r>
          </a:p>
          <a:p>
            <a:pPr lvl="1"/>
            <a:r>
              <a:rPr lang="en-US" dirty="0" smtClean="0"/>
              <a:t>Elementary: Deborah Frazier, Principal, Harrison Road Elementary School, Spotsylvania County</a:t>
            </a:r>
          </a:p>
          <a:p>
            <a:r>
              <a:rPr lang="en-US" dirty="0" smtClean="0"/>
              <a:t>3 full committee meetings</a:t>
            </a:r>
          </a:p>
          <a:p>
            <a:r>
              <a:rPr lang="en-US" dirty="0" smtClean="0"/>
              <a:t>3 meetings of each subcommittee</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Committee’s Vision</a:t>
            </a:r>
            <a:endParaRPr lang="en-US" dirty="0"/>
          </a:p>
        </p:txBody>
      </p:sp>
      <p:sp>
        <p:nvSpPr>
          <p:cNvPr id="3" name="Content Placeholder 2"/>
          <p:cNvSpPr>
            <a:spLocks noGrp="1"/>
          </p:cNvSpPr>
          <p:nvPr>
            <p:ph sz="quarter" idx="1"/>
          </p:nvPr>
        </p:nvSpPr>
        <p:spPr>
          <a:xfrm>
            <a:off x="301752" y="1527048"/>
            <a:ext cx="8503920" cy="4721352"/>
          </a:xfrm>
        </p:spPr>
        <p:txBody>
          <a:bodyPr>
            <a:normAutofit/>
          </a:bodyPr>
          <a:lstStyle/>
          <a:p>
            <a:pPr algn="ctr">
              <a:buNone/>
            </a:pPr>
            <a:r>
              <a:rPr lang="en-US" b="1" dirty="0" smtClean="0"/>
              <a:t>The Standards of Learning Innovation Committee is guided by a commitment to inspire, engage, and personalize learning for every student in the Commonwealth</a:t>
            </a:r>
            <a:r>
              <a:rPr lang="en-US" dirty="0" smtClean="0"/>
              <a:t>. </a:t>
            </a:r>
            <a:r>
              <a:rPr lang="en-US" b="1" dirty="0" smtClean="0"/>
              <a:t>The Committee’s focus is to ensure</a:t>
            </a:r>
            <a:r>
              <a:rPr lang="en-US" dirty="0" smtClean="0"/>
              <a:t> </a:t>
            </a:r>
            <a:r>
              <a:rPr lang="en-US" b="1" dirty="0" smtClean="0"/>
              <a:t>Virginia has an accountability system that is fair, balanced, and supportive of this vision as the Commonwealth prepares our students for success beyond their high school years.</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Beliefs</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US" dirty="0" smtClean="0"/>
              <a:t>Accountability plays a crucial role in ensuring educational success.  </a:t>
            </a:r>
          </a:p>
          <a:p>
            <a:endParaRPr lang="en-US" dirty="0" smtClean="0"/>
          </a:p>
          <a:p>
            <a:pPr lvl="0"/>
            <a:r>
              <a:rPr lang="en-US" dirty="0" smtClean="0"/>
              <a:t>The current accountability and assessment systems have supported greater consistency in teaching the core curriculum and have improved student performance over time.  </a:t>
            </a:r>
          </a:p>
          <a:p>
            <a:endParaRPr lang="en-US" dirty="0" smtClean="0"/>
          </a:p>
          <a:p>
            <a:pPr lvl="0"/>
            <a:r>
              <a:rPr lang="en-US" dirty="0" smtClean="0"/>
              <a:t>Students need and deserve an education that capitalizes on their curiosity and natural desire to learn so that each student is prepared for responsible citizenship and success in the world beyond school. </a:t>
            </a:r>
          </a:p>
          <a:p>
            <a:endParaRPr lang="en-US" dirty="0" smtClean="0"/>
          </a:p>
          <a:p>
            <a:pPr lvl="0"/>
            <a:r>
              <a:rPr lang="en-US" dirty="0" smtClean="0"/>
              <a:t>Recruiting and retaining world-class educators is critical to providing students with a high quality education that instills in them a love of learning and prepares them for success beyond school.</a:t>
            </a:r>
          </a:p>
          <a:p>
            <a:endParaRPr lang="en-US" dirty="0" smtClean="0"/>
          </a:p>
          <a:p>
            <a:pPr lvl="0"/>
            <a:r>
              <a:rPr lang="en-US" dirty="0" smtClean="0"/>
              <a:t>Improvements to Virginia’s assessment and accountability systems, including potential further reductions in state-mandated testing, provide the opportunity to promote innovative and creative teaching that enhances student learning but retains the benefits of accountability.</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10003</TotalTime>
  <Words>1684</Words>
  <Application>Microsoft Office PowerPoint</Application>
  <PresentationFormat>On-screen Show (4:3)</PresentationFormat>
  <Paragraphs>153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Update: Interim Work of the Standards of Learning Innovation Committee</vt:lpstr>
      <vt:lpstr>Committee’s Legislative Charge</vt:lpstr>
      <vt:lpstr>Committee Membership</vt:lpstr>
      <vt:lpstr>Committee Membership, Cont.</vt:lpstr>
      <vt:lpstr>Committee Membership, Cont.</vt:lpstr>
      <vt:lpstr>Committee Membership, Cont.</vt:lpstr>
      <vt:lpstr>Committee Structure</vt:lpstr>
      <vt:lpstr>Committee’s Vision</vt:lpstr>
      <vt:lpstr>Committee Beliefs</vt:lpstr>
      <vt:lpstr>Statement of Principle I</vt:lpstr>
      <vt:lpstr>Recommendations</vt:lpstr>
      <vt:lpstr>Recommendations</vt:lpstr>
      <vt:lpstr>Recommendations</vt:lpstr>
      <vt:lpstr>Statement of Principle II</vt:lpstr>
      <vt:lpstr>Recommendations</vt:lpstr>
      <vt:lpstr>Statement of Principle III</vt:lpstr>
      <vt:lpstr>Recommendations</vt:lpstr>
      <vt:lpstr>Statement of Principle IV</vt:lpstr>
      <vt:lpstr>Recommendations</vt:lpstr>
      <vt:lpstr>Next Steps</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the Standards of Learning Innovation Committee</dc:title>
  <dc:creator>Jennie.Oholleran</dc:creator>
  <cp:lastModifiedBy>Ryan Brimmer</cp:lastModifiedBy>
  <cp:revision>536</cp:revision>
  <dcterms:created xsi:type="dcterms:W3CDTF">2014-10-28T20:55:27Z</dcterms:created>
  <dcterms:modified xsi:type="dcterms:W3CDTF">2014-11-10T19:58:58Z</dcterms:modified>
</cp:coreProperties>
</file>